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1" r:id="rId3"/>
    <p:sldId id="257" r:id="rId4"/>
    <p:sldId id="258" r:id="rId5"/>
    <p:sldId id="278" r:id="rId6"/>
    <p:sldId id="259" r:id="rId7"/>
    <p:sldId id="275" r:id="rId8"/>
    <p:sldId id="279" r:id="rId9"/>
    <p:sldId id="260" r:id="rId10"/>
    <p:sldId id="280" r:id="rId11"/>
    <p:sldId id="292" r:id="rId12"/>
    <p:sldId id="263" r:id="rId13"/>
    <p:sldId id="276" r:id="rId14"/>
    <p:sldId id="281" r:id="rId15"/>
    <p:sldId id="264" r:id="rId16"/>
    <p:sldId id="277" r:id="rId17"/>
    <p:sldId id="272" r:id="rId18"/>
    <p:sldId id="282" r:id="rId19"/>
    <p:sldId id="265" r:id="rId20"/>
    <p:sldId id="266" r:id="rId21"/>
    <p:sldId id="288" r:id="rId22"/>
    <p:sldId id="283" r:id="rId23"/>
    <p:sldId id="273" r:id="rId24"/>
    <p:sldId id="285" r:id="rId25"/>
    <p:sldId id="268" r:id="rId26"/>
    <p:sldId id="286" r:id="rId27"/>
    <p:sldId id="274" r:id="rId28"/>
    <p:sldId id="290" r:id="rId29"/>
    <p:sldId id="287" r:id="rId30"/>
    <p:sldId id="267" r:id="rId31"/>
    <p:sldId id="269" r:id="rId32"/>
    <p:sldId id="289" r:id="rId33"/>
    <p:sldId id="271" r:id="rId3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7AFF4529-A27B-405E-9E4C-D6CA1C0B0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05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1D7BDC2-5208-48CE-949D-5DFD765A8C4E}" type="datetimeFigureOut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FBC8AF-7F5B-442D-AE98-795412C8A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75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114AA99-0A1E-4FFA-91BC-6F4387A10F1E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59416-FC86-477B-88D8-A227B5E24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7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DBAC8-572A-4FF0-BEB9-AAACB1E0D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2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65C52-602E-4F1A-8817-8C1EF462E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3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28506-C1BB-4BA9-8AAB-ED4763729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3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AEB0C-DF6C-4BDB-9DF4-8F38747C1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4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99E2E-513B-4D58-9B55-462901642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4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68EEF-F149-45A6-ACBE-DDCCB2553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7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B2AF5-88AF-418F-A36E-911F487C0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2132A-36A4-4B70-904F-7242A90FF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3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773C4-02D5-4F6F-AED0-11B111228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1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6EE05-A46D-41E8-BC3A-A63E25C56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4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FAD0600-0F33-40D7-BB97-C596D1745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0C000C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www.midwestgenealogycenter.org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ealogydecoded.com/" TargetMode="External"/><Relationship Id="rId2" Type="http://schemas.openxmlformats.org/officeDocument/2006/relationships/hyperlink" Target="mailto:beth@genealogydecoded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cestry.com/" TargetMode="External"/><Relationship Id="rId2" Type="http://schemas.openxmlformats.org/officeDocument/2006/relationships/hyperlink" Target="http://www.fold3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Cool Tools</a:t>
            </a:r>
            <a:br>
              <a:rPr lang="en-US" dirty="0" smtClean="0"/>
            </a:br>
            <a:r>
              <a:rPr lang="en-US" sz="3200" dirty="0"/>
              <a:t>How to Use the Midwest Genealogy </a:t>
            </a:r>
            <a:r>
              <a:rPr lang="en-US" sz="3200" dirty="0" smtClean="0"/>
              <a:t>Center</a:t>
            </a:r>
            <a:r>
              <a:rPr lang="en-US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572000"/>
            <a:ext cx="6461125" cy="1066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09800"/>
            <a:ext cx="67818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133600"/>
            <a:ext cx="6629400" cy="4125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Website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Website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Your Ticket to..</a:t>
            </a:r>
          </a:p>
          <a:p>
            <a:pPr lvl="1"/>
            <a:r>
              <a:rPr lang="en-US" sz="2800" smtClean="0"/>
              <a:t>The Card Catalog</a:t>
            </a:r>
          </a:p>
          <a:p>
            <a:pPr lvl="1"/>
            <a:r>
              <a:rPr lang="en-US" sz="2800" smtClean="0"/>
              <a:t>WorldCAT</a:t>
            </a:r>
          </a:p>
          <a:p>
            <a:pPr lvl="1"/>
            <a:r>
              <a:rPr lang="en-US" sz="2800" smtClean="0"/>
              <a:t>Finding Aids</a:t>
            </a:r>
          </a:p>
          <a:p>
            <a:pPr lvl="1"/>
            <a:r>
              <a:rPr lang="en-US" sz="2800" smtClean="0"/>
              <a:t>And other cool websites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Card Catalog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Free. Accessible from home. </a:t>
            </a:r>
          </a:p>
          <a:p>
            <a:pPr eaLnBrk="1" hangingPunct="1"/>
            <a:r>
              <a:rPr lang="en-US" sz="2800" u="sng" smtClean="0"/>
              <a:t>No need for library card.</a:t>
            </a:r>
          </a:p>
          <a:p>
            <a:pPr eaLnBrk="1" hangingPunct="1"/>
            <a:r>
              <a:rPr lang="en-US" sz="2800" smtClean="0"/>
              <a:t>Search Tips</a:t>
            </a:r>
          </a:p>
          <a:p>
            <a:pPr lvl="1" eaLnBrk="1" hangingPunct="1"/>
            <a:r>
              <a:rPr lang="en-US" sz="2400" smtClean="0"/>
              <a:t>Search for any books, some film</a:t>
            </a:r>
          </a:p>
          <a:p>
            <a:pPr lvl="1" eaLnBrk="1" hangingPunct="1"/>
            <a:r>
              <a:rPr lang="en-US" sz="2400" smtClean="0"/>
              <a:t>Look for unusual Dewey Decimal Numbers in results (film, electronic, family histories, maps)</a:t>
            </a:r>
          </a:p>
          <a:p>
            <a:pPr lvl="1" eaLnBrk="1" hangingPunct="1"/>
            <a:r>
              <a:rPr lang="en-US" sz="2400" smtClean="0"/>
              <a:t>UMI – microfiche indexed in Card Catalog</a:t>
            </a:r>
          </a:p>
          <a:p>
            <a:pPr lvl="1" eaLnBrk="1" hangingPunct="1"/>
            <a:r>
              <a:rPr lang="en-US" sz="2400" smtClean="0"/>
              <a:t>Search using county name</a:t>
            </a:r>
          </a:p>
          <a:p>
            <a:pPr lvl="2" eaLnBrk="1" hangingPunct="1"/>
            <a:r>
              <a:rPr lang="en-US" sz="2000" smtClean="0"/>
              <a:t>Sedgwick County Kansas</a:t>
            </a:r>
          </a:p>
          <a:p>
            <a:pPr lvl="2" eaLnBrk="1" hangingPunct="1"/>
            <a:r>
              <a:rPr lang="en-US" sz="2000" smtClean="0"/>
              <a:t>Polk County Iowa</a:t>
            </a:r>
          </a:p>
        </p:txBody>
      </p:sp>
      <p:pic>
        <p:nvPicPr>
          <p:cNvPr id="13316" name="Picture 4" descr="tool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7638" y="1447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Card Catalog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1489075"/>
            <a:ext cx="9639300" cy="402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83285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Finding Aids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Lists of Holdings</a:t>
            </a:r>
          </a:p>
          <a:p>
            <a:pPr eaLnBrk="1" hangingPunct="1"/>
            <a:r>
              <a:rPr lang="en-US" dirty="0" smtClean="0"/>
              <a:t>Research Strategies</a:t>
            </a:r>
          </a:p>
          <a:p>
            <a:pPr eaLnBrk="1" hangingPunct="1"/>
            <a:r>
              <a:rPr lang="en-US" dirty="0" smtClean="0"/>
              <a:t>Do not need library card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2950" y="1524000"/>
            <a:ext cx="5572125" cy="507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1" name="Group 2"/>
          <p:cNvGrpSpPr>
            <a:grpSpLocks/>
          </p:cNvGrpSpPr>
          <p:nvPr/>
        </p:nvGrpSpPr>
        <p:grpSpPr bwMode="auto">
          <a:xfrm>
            <a:off x="2286000" y="1179513"/>
            <a:ext cx="5815013" cy="5073650"/>
            <a:chOff x="1981200" y="914400"/>
            <a:chExt cx="5815012" cy="5074124"/>
          </a:xfrm>
        </p:grpSpPr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33800" y="914400"/>
              <a:ext cx="4062412" cy="5074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7" name="Right Arrow 1"/>
            <p:cNvSpPr>
              <a:spLocks noChangeArrowheads="1"/>
            </p:cNvSpPr>
            <p:nvPr/>
          </p:nvSpPr>
          <p:spPr bwMode="auto">
            <a:xfrm>
              <a:off x="1981200" y="5446517"/>
              <a:ext cx="1600200" cy="502124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WorldCAT	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World </a:t>
            </a:r>
            <a:r>
              <a:rPr lang="en-US" u="sng" smtClean="0"/>
              <a:t>Cat</a:t>
            </a:r>
            <a:r>
              <a:rPr lang="en-US" smtClean="0"/>
              <a:t>alog</a:t>
            </a:r>
          </a:p>
          <a:p>
            <a:pPr eaLnBrk="1" hangingPunct="1"/>
            <a:r>
              <a:rPr lang="en-US" smtClean="0"/>
              <a:t>Accessible from home</a:t>
            </a:r>
          </a:p>
          <a:p>
            <a:pPr eaLnBrk="1" hangingPunct="1"/>
            <a:r>
              <a:rPr lang="en-US" smtClean="0"/>
              <a:t>A Card Catalog for 10,000 libraries worldwide</a:t>
            </a:r>
          </a:p>
          <a:p>
            <a:pPr eaLnBrk="1" hangingPunct="1"/>
            <a:r>
              <a:rPr lang="en-US" smtClean="0"/>
              <a:t>Free or nominal fee for interlibrary loan</a:t>
            </a:r>
          </a:p>
          <a:p>
            <a:pPr eaLnBrk="1" hangingPunct="1"/>
            <a:r>
              <a:rPr lang="en-US" smtClean="0"/>
              <a:t>Identifies libraries by closest local first</a:t>
            </a:r>
          </a:p>
          <a:p>
            <a:pPr eaLnBrk="1" hangingPunct="1"/>
            <a:r>
              <a:rPr lang="en-US" u="sng" smtClean="0"/>
              <a:t>Need library card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6388" name="Picture 4" descr="tool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657600"/>
            <a:ext cx="3241675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ight Arrow 1"/>
          <p:cNvSpPr>
            <a:spLocks noChangeArrowheads="1"/>
          </p:cNvSpPr>
          <p:nvPr/>
        </p:nvSpPr>
        <p:spPr bwMode="auto">
          <a:xfrm>
            <a:off x="1447800" y="5616575"/>
            <a:ext cx="1600200" cy="501650"/>
          </a:xfrm>
          <a:prstGeom prst="rightArrow">
            <a:avLst>
              <a:gd name="adj1" fmla="val 50000"/>
              <a:gd name="adj2" fmla="val 5004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WorldCAT</a:t>
            </a:r>
            <a:endParaRPr lang="en-US" dirty="0" smtClean="0"/>
          </a:p>
        </p:txBody>
      </p:sp>
      <p:sp>
        <p:nvSpPr>
          <p:cNvPr id="1741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1524000"/>
            <a:ext cx="94678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Access More Cool Websites	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Columbia Gazetteer – find locations </a:t>
            </a:r>
          </a:p>
          <a:p>
            <a:pPr eaLnBrk="1" hangingPunct="1"/>
            <a:r>
              <a:rPr lang="en-US" smtClean="0"/>
              <a:t>Facts on File – timelines; histories</a:t>
            </a:r>
          </a:p>
          <a:p>
            <a:pPr eaLnBrk="1" hangingPunct="1"/>
            <a:r>
              <a:rPr lang="en-US" smtClean="0"/>
              <a:t>Heritage Quest - US Census &amp; more</a:t>
            </a:r>
          </a:p>
          <a:p>
            <a:pPr eaLnBrk="1" hangingPunct="1"/>
            <a:r>
              <a:rPr lang="en-US" smtClean="0"/>
              <a:t>ProQuest Obituaries</a:t>
            </a:r>
          </a:p>
          <a:p>
            <a:pPr eaLnBrk="1" hangingPunct="1"/>
            <a:r>
              <a:rPr lang="en-US" smtClean="0"/>
              <a:t>NewsBank - Newspapers</a:t>
            </a:r>
          </a:p>
          <a:p>
            <a:pPr eaLnBrk="1" hangingPunct="1"/>
            <a:r>
              <a:rPr lang="en-US" b="1" smtClean="0"/>
              <a:t>Many more</a:t>
            </a:r>
            <a:r>
              <a:rPr lang="en-US" smtClean="0"/>
              <a:t>.</a:t>
            </a:r>
          </a:p>
          <a:p>
            <a:pPr eaLnBrk="1" hangingPunct="1"/>
            <a:r>
              <a:rPr lang="en-US" u="sng" smtClean="0"/>
              <a:t>Need library card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8436" name="Picture 4" descr="tool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275" y="200025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975" y="2444750"/>
            <a:ext cx="53816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2400" y="1857375"/>
            <a:ext cx="8763000" cy="3228975"/>
            <a:chOff x="-1676400" y="806450"/>
            <a:chExt cx="9648826" cy="3638550"/>
          </a:xfrm>
        </p:grpSpPr>
        <p:pic>
          <p:nvPicPr>
            <p:cNvPr id="18443" name="Picture 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76400" y="806450"/>
              <a:ext cx="9648826" cy="319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1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637" y="1406525"/>
              <a:ext cx="5362575" cy="303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50" y="2286000"/>
            <a:ext cx="73533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425" y="2116138"/>
            <a:ext cx="71342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325" y="1249363"/>
            <a:ext cx="77914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3" y="1571625"/>
            <a:ext cx="75342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Beth's Genealogy Files\Genealogy Classes\Class Research\Cool Tools @ MGC\20130723_114847_re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3808413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microfilm</a:t>
            </a:r>
            <a:endParaRPr lang="en-US" dirty="0"/>
          </a:p>
        </p:txBody>
      </p:sp>
      <p:sp>
        <p:nvSpPr>
          <p:cNvPr id="18436" name="Text Placeholder 4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18437" name="Picture 5" descr="C:\Beth's Genealogy Files\Genealogy Classes\Class Research\Cool Tools @ MGC\20130723_114835_resiz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5038" y="685800"/>
            <a:ext cx="36576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Microfilm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Pre-20</a:t>
            </a:r>
            <a:r>
              <a:rPr lang="en-US" sz="2400" baseline="30000" smtClean="0"/>
              <a:t>th</a:t>
            </a:r>
            <a:r>
              <a:rPr lang="en-US" sz="2400" smtClean="0"/>
              <a:t> Century Military </a:t>
            </a:r>
          </a:p>
          <a:p>
            <a:pPr eaLnBrk="1" hangingPunct="1"/>
            <a:r>
              <a:rPr lang="en-US" sz="2400" smtClean="0"/>
              <a:t>Passenger Records</a:t>
            </a:r>
          </a:p>
          <a:p>
            <a:pPr eaLnBrk="1" hangingPunct="1"/>
            <a:r>
              <a:rPr lang="en-US" sz="2400" smtClean="0"/>
              <a:t>Local Newspapers </a:t>
            </a:r>
          </a:p>
          <a:p>
            <a:pPr lvl="1" eaLnBrk="1" hangingPunct="1"/>
            <a:r>
              <a:rPr lang="en-US" smtClean="0"/>
              <a:t>- KC Star, Independence Examiner, St. Joe</a:t>
            </a:r>
          </a:p>
          <a:p>
            <a:pPr eaLnBrk="1" hangingPunct="1"/>
            <a:r>
              <a:rPr lang="en-US" sz="2400" smtClean="0"/>
              <a:t>Biographies &amp; Manuscripts </a:t>
            </a:r>
          </a:p>
          <a:p>
            <a:pPr lvl="1" eaLnBrk="1" hangingPunct="1"/>
            <a:r>
              <a:rPr lang="en-US" smtClean="0"/>
              <a:t>Colonial era</a:t>
            </a:r>
          </a:p>
          <a:p>
            <a:pPr eaLnBrk="1" hangingPunct="1"/>
            <a:r>
              <a:rPr lang="en-US" sz="2400" smtClean="0"/>
              <a:t>US Censuses (1790-1930)</a:t>
            </a:r>
          </a:p>
          <a:p>
            <a:pPr eaLnBrk="1" hangingPunct="1"/>
            <a:r>
              <a:rPr lang="en-US" sz="2400" smtClean="0"/>
              <a:t>US County Records </a:t>
            </a:r>
          </a:p>
          <a:p>
            <a:pPr lvl="1" eaLnBrk="1" hangingPunct="1"/>
            <a:r>
              <a:rPr lang="en-US" smtClean="0"/>
              <a:t>Birth, marriage, death, land, probate</a:t>
            </a:r>
          </a:p>
          <a:p>
            <a:pPr eaLnBrk="1" hangingPunct="1"/>
            <a:r>
              <a:rPr lang="en-US" sz="2400" smtClean="0"/>
              <a:t>City Directories</a:t>
            </a:r>
          </a:p>
        </p:txBody>
      </p:sp>
      <p:pic>
        <p:nvPicPr>
          <p:cNvPr id="20484" name="Picture 4" descr="tool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284163"/>
            <a:ext cx="150018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Located….</a:t>
            </a:r>
            <a:endParaRPr 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Just East of Kansas City in Independence, Missouri</a:t>
            </a:r>
          </a:p>
          <a:p>
            <a:r>
              <a:rPr lang="en-US" smtClean="0"/>
              <a:t>I-70 and Lee’s Summit Road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923309"/>
            <a:ext cx="8153400" cy="31787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Microfilm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3886200" cy="3724275"/>
          </a:xfrm>
        </p:spPr>
        <p:txBody>
          <a:bodyPr/>
          <a:lstStyle/>
          <a:p>
            <a:pPr eaLnBrk="1" hangingPunct="1"/>
            <a:r>
              <a:rPr lang="en-US" sz="2400" smtClean="0"/>
              <a:t>30 Electronic Reader/Printers</a:t>
            </a:r>
          </a:p>
          <a:p>
            <a:pPr eaLnBrk="1" hangingPunct="1"/>
            <a:r>
              <a:rPr lang="en-US" sz="2400" smtClean="0"/>
              <a:t>Handle microfiche &amp; microfilm</a:t>
            </a:r>
          </a:p>
          <a:p>
            <a:pPr eaLnBrk="1" hangingPunct="1"/>
            <a:r>
              <a:rPr lang="en-US" sz="2400" smtClean="0"/>
              <a:t>Copy Cards Free @ Circulation Desk</a:t>
            </a:r>
          </a:p>
          <a:p>
            <a:pPr eaLnBrk="1" hangingPunct="1"/>
            <a:r>
              <a:rPr lang="en-US" sz="2400" smtClean="0"/>
              <a:t>Use Copy Cards (10</a:t>
            </a:r>
            <a:r>
              <a:rPr lang="en-US" sz="2400" smtClean="0">
                <a:cs typeface="Arial" charset="0"/>
              </a:rPr>
              <a:t>¢/copy)</a:t>
            </a:r>
          </a:p>
          <a:p>
            <a:pPr eaLnBrk="1" hangingPunct="1"/>
            <a:r>
              <a:rPr lang="en-US" sz="2400" smtClean="0">
                <a:cs typeface="Arial" charset="0"/>
              </a:rPr>
              <a:t>Do not replace film on shelves</a:t>
            </a:r>
          </a:p>
        </p:txBody>
      </p:sp>
      <p:pic>
        <p:nvPicPr>
          <p:cNvPr id="21508" name="Picture 4" descr="tool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33400"/>
            <a:ext cx="180498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C:\Beth's Genealogy Files\Genealogy Classes\Class Research\Cool Tools @ MGC\20130723_114913_resiz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488" y="2895600"/>
            <a:ext cx="4267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Microfilm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 indexed in Card Catalog (except UMI)</a:t>
            </a:r>
          </a:p>
          <a:p>
            <a:pPr eaLnBrk="1" hangingPunct="1"/>
            <a:r>
              <a:rPr lang="en-US" smtClean="0"/>
              <a:t>Finding aids in print; on website</a:t>
            </a:r>
          </a:p>
        </p:txBody>
      </p:sp>
      <p:pic>
        <p:nvPicPr>
          <p:cNvPr id="22532" name="Picture 4" descr="tool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4800600"/>
            <a:ext cx="180498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163" y="2665413"/>
            <a:ext cx="5676900" cy="303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Books</a:t>
            </a:r>
            <a:endParaRPr lang="en-US" dirty="0"/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8899525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Books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National / International in scope</a:t>
            </a:r>
          </a:p>
          <a:p>
            <a:pPr eaLnBrk="1" hangingPunct="1"/>
            <a:r>
              <a:rPr lang="en-US" sz="2800" smtClean="0"/>
              <a:t>Handy Tips</a:t>
            </a:r>
          </a:p>
          <a:p>
            <a:pPr lvl="1" eaLnBrk="1" hangingPunct="1"/>
            <a:r>
              <a:rPr lang="en-US" sz="2400" smtClean="0"/>
              <a:t>PC Monitors w/ Catalog Upstairs</a:t>
            </a:r>
          </a:p>
          <a:p>
            <a:pPr lvl="1" eaLnBrk="1" hangingPunct="1"/>
            <a:r>
              <a:rPr lang="en-US" sz="2400" smtClean="0"/>
              <a:t>Baskets for your use</a:t>
            </a:r>
          </a:p>
          <a:p>
            <a:pPr lvl="1" eaLnBrk="1" hangingPunct="1"/>
            <a:r>
              <a:rPr lang="en-US" sz="2400" smtClean="0"/>
              <a:t>Don’t reshelf the books</a:t>
            </a:r>
          </a:p>
          <a:p>
            <a:pPr lvl="1" eaLnBrk="1" hangingPunct="1"/>
            <a:r>
              <a:rPr lang="en-US" sz="2400" smtClean="0"/>
              <a:t>Dewey Decimal System</a:t>
            </a:r>
          </a:p>
          <a:p>
            <a:pPr eaLnBrk="1" hangingPunct="1"/>
            <a:r>
              <a:rPr lang="en-US" sz="2600" b="1" smtClean="0"/>
              <a:t>Many Available for Checkout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24580" name="Picture 5" descr="tool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948238"/>
            <a:ext cx="18256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Beth's Genealogy Files\Genealogy Classes\Class Research\Cool Tools @ MGC\20130723_120415_resiz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5150" y="2424113"/>
            <a:ext cx="2855913" cy="380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6063" y="3449638"/>
            <a:ext cx="312420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Books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Genealogies</a:t>
            </a:r>
          </a:p>
          <a:p>
            <a:pPr eaLnBrk="1" hangingPunct="1"/>
            <a:r>
              <a:rPr lang="en-US" sz="2400" smtClean="0"/>
              <a:t>Local Histories</a:t>
            </a:r>
          </a:p>
          <a:p>
            <a:pPr eaLnBrk="1" hangingPunct="1"/>
            <a:r>
              <a:rPr lang="en-US" sz="2400" smtClean="0"/>
              <a:t>Military</a:t>
            </a:r>
          </a:p>
          <a:p>
            <a:pPr eaLnBrk="1" hangingPunct="1"/>
            <a:r>
              <a:rPr lang="en-US" sz="2400" smtClean="0"/>
              <a:t>Birth, Marriage, Death Records</a:t>
            </a:r>
          </a:p>
          <a:p>
            <a:pPr eaLnBrk="1" hangingPunct="1"/>
            <a:r>
              <a:rPr lang="en-US" sz="2400" smtClean="0"/>
              <a:t>Cemetery Records</a:t>
            </a:r>
          </a:p>
          <a:p>
            <a:pPr eaLnBrk="1" hangingPunct="1"/>
            <a:r>
              <a:rPr lang="en-US" sz="2400" smtClean="0"/>
              <a:t>Newspaper Abstracts</a:t>
            </a:r>
          </a:p>
          <a:p>
            <a:pPr eaLnBrk="1" hangingPunct="1"/>
            <a:r>
              <a:rPr lang="en-US" sz="2400" smtClean="0"/>
              <a:t>Maps</a:t>
            </a:r>
          </a:p>
          <a:p>
            <a:pPr eaLnBrk="1" hangingPunct="1"/>
            <a:r>
              <a:rPr lang="en-US" sz="2400" smtClean="0"/>
              <a:t>Yearbooks</a:t>
            </a:r>
          </a:p>
        </p:txBody>
      </p:sp>
      <p:pic>
        <p:nvPicPr>
          <p:cNvPr id="25604" name="Picture 5" descr="tool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 descr="C:\Beth's Genealogy Files\Genealogy Classes\Class Research\Cool Tools @ MGC\20130723_1211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9013" y="1263650"/>
            <a:ext cx="3048000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3" descr="C:\Beth's Genealogy Files\Genealogy Classes\Class Research\Cool Tools @ MGC\20130723_1213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630238"/>
            <a:ext cx="3667125" cy="4891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4" descr="C:\Beth's Genealogy Files\Genealogy Classes\Class Research\Cool Tools @ MGC\20130723_1216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5163" y="889000"/>
            <a:ext cx="337185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24338" y="608013"/>
            <a:ext cx="4090987" cy="56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245822">
            <a:off x="3691731" y="2077244"/>
            <a:ext cx="5103813" cy="307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Best Reference Sources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467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u="sng" smtClean="0"/>
              <a:t>The Source</a:t>
            </a:r>
            <a:r>
              <a:rPr lang="en-US" smtClean="0"/>
              <a:t> – how to </a:t>
            </a:r>
            <a:r>
              <a:rPr lang="en-US" b="1" smtClean="0"/>
              <a:t>do</a:t>
            </a:r>
            <a:r>
              <a:rPr lang="en-US" smtClean="0"/>
              <a:t> anything in genealogy</a:t>
            </a:r>
          </a:p>
          <a:p>
            <a:pPr eaLnBrk="1" hangingPunct="1">
              <a:lnSpc>
                <a:spcPct val="90000"/>
              </a:lnSpc>
            </a:pPr>
            <a:r>
              <a:rPr lang="en-US" u="sng" smtClean="0"/>
              <a:t>The Red Book</a:t>
            </a:r>
            <a:r>
              <a:rPr lang="en-US" smtClean="0"/>
              <a:t> – where to </a:t>
            </a:r>
            <a:r>
              <a:rPr lang="en-US" b="1" smtClean="0"/>
              <a:t>find</a:t>
            </a:r>
            <a:r>
              <a:rPr lang="en-US" smtClean="0"/>
              <a:t> anything in genealogy</a:t>
            </a:r>
          </a:p>
          <a:p>
            <a:pPr eaLnBrk="1" hangingPunct="1">
              <a:lnSpc>
                <a:spcPct val="90000"/>
              </a:lnSpc>
            </a:pPr>
            <a:r>
              <a:rPr lang="en-US" u="sng" smtClean="0"/>
              <a:t>The Handy Book</a:t>
            </a:r>
            <a:r>
              <a:rPr lang="en-US" smtClean="0"/>
              <a:t> – where to </a:t>
            </a:r>
            <a:r>
              <a:rPr lang="en-US" b="1" smtClean="0"/>
              <a:t>find</a:t>
            </a:r>
            <a:r>
              <a:rPr lang="en-US" smtClean="0"/>
              <a:t> anything</a:t>
            </a:r>
          </a:p>
          <a:p>
            <a:pPr eaLnBrk="1" hangingPunct="1">
              <a:lnSpc>
                <a:spcPct val="90000"/>
              </a:lnSpc>
            </a:pPr>
            <a:r>
              <a:rPr lang="en-US" u="sng" smtClean="0"/>
              <a:t>Printed Sources</a:t>
            </a:r>
            <a:r>
              <a:rPr lang="en-US" smtClean="0"/>
              <a:t> – the best guide to non-original sources</a:t>
            </a:r>
            <a:endParaRPr lang="en-US" u="sng" smtClean="0"/>
          </a:p>
        </p:txBody>
      </p:sp>
      <p:pic>
        <p:nvPicPr>
          <p:cNvPr id="26628" name="Picture 4" descr="tool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390525"/>
            <a:ext cx="180816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27425"/>
            <a:ext cx="184785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587750"/>
            <a:ext cx="1800225" cy="248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587750"/>
            <a:ext cx="1974850" cy="258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3659188"/>
            <a:ext cx="192405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83216">
            <a:off x="3376613" y="3365500"/>
            <a:ext cx="1876425" cy="252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MAPS</a:t>
            </a:r>
            <a:endParaRPr lang="en-US" dirty="0"/>
          </a:p>
        </p:txBody>
      </p:sp>
      <p:pic>
        <p:nvPicPr>
          <p:cNvPr id="25604" name="Picture 4" descr="C:\Beth's Genealogy Files\Genealogy Classes\Class Research\Cool Tools @ MGC\20130723_115251_resiz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066800"/>
            <a:ext cx="3733800" cy="497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Maps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536700"/>
            <a:ext cx="3657600" cy="4589463"/>
          </a:xfrm>
        </p:spPr>
        <p:txBody>
          <a:bodyPr/>
          <a:lstStyle/>
          <a:p>
            <a:pPr eaLnBrk="1" hangingPunct="1"/>
            <a:r>
              <a:rPr lang="en-US" smtClean="0"/>
              <a:t>Flat Maps</a:t>
            </a:r>
          </a:p>
          <a:p>
            <a:pPr eaLnBrk="1" hangingPunct="1"/>
            <a:r>
              <a:rPr lang="en-US" smtClean="0"/>
              <a:t>Bound Maps</a:t>
            </a:r>
          </a:p>
          <a:p>
            <a:pPr eaLnBrk="1" hangingPunct="1"/>
            <a:r>
              <a:rPr lang="en-US" smtClean="0"/>
              <a:t>Sanborn Fire Maps - Online</a:t>
            </a:r>
          </a:p>
          <a:p>
            <a:pPr eaLnBrk="1" hangingPunct="1"/>
            <a:endParaRPr lang="en-US" sz="2400" smtClean="0">
              <a:cs typeface="Arial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19600" y="1536700"/>
            <a:ext cx="3657600" cy="4589463"/>
          </a:xfrm>
        </p:spPr>
        <p:txBody>
          <a:bodyPr/>
          <a:lstStyle/>
          <a:p>
            <a:pPr eaLnBrk="1" hangingPunct="1"/>
            <a:r>
              <a:rPr lang="en-US" smtClean="0"/>
              <a:t>Finding</a:t>
            </a:r>
          </a:p>
          <a:p>
            <a:pPr lvl="1" eaLnBrk="1" hangingPunct="1"/>
            <a:r>
              <a:rPr lang="en-US" smtClean="0"/>
              <a:t>In Card Catalog</a:t>
            </a:r>
          </a:p>
          <a:p>
            <a:pPr lvl="1" eaLnBrk="1" hangingPunct="1"/>
            <a:r>
              <a:rPr lang="en-US" smtClean="0"/>
              <a:t>Dewey Decimal System</a:t>
            </a:r>
          </a:p>
          <a:p>
            <a:pPr eaLnBrk="1" hangingPunct="1"/>
            <a:r>
              <a:rPr lang="en-US" smtClean="0"/>
              <a:t>Scope</a:t>
            </a:r>
          </a:p>
          <a:p>
            <a:pPr lvl="1" eaLnBrk="1" hangingPunct="1"/>
            <a:r>
              <a:rPr lang="en-US" smtClean="0">
                <a:cs typeface="Arial" charset="0"/>
              </a:rPr>
              <a:t>International to local</a:t>
            </a:r>
          </a:p>
          <a:p>
            <a:pPr lvl="1" eaLnBrk="1" hangingPunct="1"/>
            <a:r>
              <a:rPr lang="en-US" smtClean="0">
                <a:cs typeface="Arial" charset="0"/>
              </a:rPr>
              <a:t>Current to historic</a:t>
            </a:r>
          </a:p>
          <a:p>
            <a:pPr lvl="1" eaLnBrk="1" hangingPunct="1"/>
            <a:r>
              <a:rPr lang="en-US" smtClean="0">
                <a:cs typeface="Arial" charset="0"/>
              </a:rPr>
              <a:t>Atlas, topographic</a:t>
            </a:r>
          </a:p>
          <a:p>
            <a:pPr eaLnBrk="1" hangingPunct="1"/>
            <a:r>
              <a:rPr lang="en-US" smtClean="0"/>
              <a:t>Oversized Copier - 10¢</a:t>
            </a:r>
          </a:p>
          <a:p>
            <a:pPr eaLnBrk="1" hangingPunct="1"/>
            <a:endParaRPr lang="en-US" smtClean="0">
              <a:cs typeface="Arial" charset="0"/>
            </a:endParaRPr>
          </a:p>
        </p:txBody>
      </p:sp>
      <p:pic>
        <p:nvPicPr>
          <p:cNvPr id="28677" name="Picture 5" descr="tool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1520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Maps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0256" y="1374468"/>
            <a:ext cx="6715125" cy="45815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704975"/>
            <a:ext cx="6353175" cy="4095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37280">
            <a:off x="1493838" y="1889125"/>
            <a:ext cx="618807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374775"/>
            <a:ext cx="74104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Periodicals</a:t>
            </a:r>
            <a:endParaRPr lang="en-US" dirty="0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2303463"/>
            <a:ext cx="8458200" cy="331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Midwest Genealogy Center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Largest Public Genealogy Library in US</a:t>
            </a:r>
          </a:p>
          <a:p>
            <a:pPr lvl="1" eaLnBrk="1" hangingPunct="1"/>
            <a:r>
              <a:rPr lang="en-US" sz="2800" smtClean="0"/>
              <a:t>52,000 square feet	</a:t>
            </a:r>
          </a:p>
          <a:p>
            <a:pPr lvl="1" eaLnBrk="1" hangingPunct="1"/>
            <a:r>
              <a:rPr lang="en-US" sz="2800" smtClean="0"/>
              <a:t>104,000 books, almost 60,000 microform</a:t>
            </a:r>
          </a:p>
          <a:p>
            <a:pPr eaLnBrk="1" hangingPunct="1"/>
            <a:r>
              <a:rPr lang="en-US" sz="3000" smtClean="0"/>
              <a:t>Kansas City Based</a:t>
            </a:r>
          </a:p>
          <a:p>
            <a:pPr lvl="1" eaLnBrk="1" hangingPunct="1"/>
            <a:r>
              <a:rPr lang="en-US" sz="2800" smtClean="0"/>
              <a:t>Part of Mid-Continent Public Library System</a:t>
            </a:r>
          </a:p>
          <a:p>
            <a:pPr lvl="1" eaLnBrk="1" hangingPunct="1"/>
            <a:r>
              <a:rPr lang="en-US" sz="2800" smtClean="0"/>
              <a:t>Supported by local tax revenue</a:t>
            </a:r>
          </a:p>
          <a:p>
            <a:pPr lvl="1" eaLnBrk="1" hangingPunct="1"/>
            <a:r>
              <a:rPr lang="en-US" sz="2800" smtClean="0"/>
              <a:t>This facility opened June 2008</a:t>
            </a:r>
          </a:p>
          <a:p>
            <a:pPr eaLnBrk="1" hangingPunct="1"/>
            <a:r>
              <a:rPr lang="en-US" sz="2800" b="1" smtClean="0"/>
              <a:t>National / International in Scope</a:t>
            </a:r>
          </a:p>
          <a:p>
            <a:pPr eaLnBrk="1" hangingPunct="1"/>
            <a:r>
              <a:rPr lang="en-US" sz="2800" b="1" smtClean="0"/>
              <a:t>Open on Sundays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Periodicals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2,000 Genealogy Magazines</a:t>
            </a:r>
          </a:p>
          <a:p>
            <a:pPr eaLnBrk="1" hangingPunct="1"/>
            <a:r>
              <a:rPr lang="en-US" sz="2800" smtClean="0"/>
              <a:t>480 currently receiving issues</a:t>
            </a:r>
          </a:p>
          <a:p>
            <a:pPr eaLnBrk="1" hangingPunct="1"/>
            <a:r>
              <a:rPr lang="en-US" sz="2800" smtClean="0"/>
              <a:t>Focus can be geographic region, family, or event</a:t>
            </a:r>
          </a:p>
          <a:p>
            <a:pPr eaLnBrk="1" hangingPunct="1"/>
            <a:r>
              <a:rPr lang="en-US" sz="2800" smtClean="0"/>
              <a:t>Every Name or Place in Titles is indexed in PERSI; available through Heritage Quest (online)</a:t>
            </a:r>
          </a:p>
          <a:p>
            <a:pPr eaLnBrk="1" hangingPunct="1"/>
            <a:r>
              <a:rPr lang="en-US" sz="2800" smtClean="0"/>
              <a:t>Able to order copies not found here through inter-library loan.  Nominal fee or free.</a:t>
            </a:r>
          </a:p>
        </p:txBody>
      </p:sp>
      <p:pic>
        <p:nvPicPr>
          <p:cNvPr id="31748" name="Picture 4" descr="tool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381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2150" y="995363"/>
            <a:ext cx="44196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995363"/>
            <a:ext cx="40767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Classes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Multiple classes at MGC each month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Free; 45-60 minutes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Sign up online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Video classes available at </a:t>
            </a:r>
            <a:r>
              <a:rPr lang="en-US" sz="2800" dirty="0" smtClean="0">
                <a:hlinkClick r:id="rId2"/>
              </a:rPr>
              <a:t>www.midwestgenealogycenter.org</a:t>
            </a:r>
            <a:endParaRPr lang="en-US" sz="2800" dirty="0" smtClean="0"/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Do not need library card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Quarterly </a:t>
            </a:r>
            <a:r>
              <a:rPr lang="en-US" sz="2800" i="1" dirty="0" smtClean="0"/>
              <a:t>Access Guide </a:t>
            </a:r>
            <a:r>
              <a:rPr lang="en-US" sz="2800" dirty="0" smtClean="0"/>
              <a:t>available at MGC</a:t>
            </a:r>
          </a:p>
          <a:p>
            <a:pPr marL="11430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 smtClean="0"/>
              <a:t> previews upcoming classes</a:t>
            </a:r>
          </a:p>
        </p:txBody>
      </p:sp>
      <p:pic>
        <p:nvPicPr>
          <p:cNvPr id="32772" name="Picture 4" descr="tool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091113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Midwest Genealogy Center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Thousands of records</a:t>
            </a:r>
          </a:p>
          <a:p>
            <a:pPr eaLnBrk="1" hangingPunct="1"/>
            <a:r>
              <a:rPr lang="en-US" sz="3200" smtClean="0"/>
              <a:t>Print, Film, Digital</a:t>
            </a:r>
          </a:p>
          <a:p>
            <a:pPr eaLnBrk="1" hangingPunct="1"/>
            <a:r>
              <a:rPr lang="en-US" sz="3200" smtClean="0"/>
              <a:t>National / International</a:t>
            </a:r>
          </a:p>
          <a:p>
            <a:pPr eaLnBrk="1" hangingPunct="1"/>
            <a:r>
              <a:rPr lang="en-US" sz="3200" smtClean="0"/>
              <a:t>Easily Accessible</a:t>
            </a:r>
          </a:p>
          <a:p>
            <a:pPr eaLnBrk="1" hangingPunct="1"/>
            <a:endParaRPr lang="en-US" sz="3200" smtClean="0"/>
          </a:p>
          <a:p>
            <a:pPr eaLnBrk="1" hangingPunct="1"/>
            <a:r>
              <a:rPr lang="en-US" sz="3200" smtClean="0"/>
              <a:t>Happy Researching!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Thank you!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hlinkClick r:id="rId2"/>
              </a:rPr>
              <a:t>beth@genealogydecoded.com</a:t>
            </a:r>
            <a:endParaRPr lang="en-US" smtClean="0"/>
          </a:p>
          <a:p>
            <a:pPr eaLnBrk="1" hangingPunct="1"/>
            <a:r>
              <a:rPr lang="en-US" smtClean="0">
                <a:hlinkClick r:id="rId3"/>
              </a:rPr>
              <a:t>www.genealogydecoded.com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 Today’s Presentation…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838200" y="2057400"/>
            <a:ext cx="3775075" cy="41148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dirty="0" smtClean="0"/>
              <a:t>Library Card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dirty="0" smtClean="0"/>
              <a:t>Onsite PCs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Subscription Websites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dirty="0" smtClean="0"/>
              <a:t>Library’s </a:t>
            </a:r>
            <a:r>
              <a:rPr lang="en-US" sz="3500" dirty="0"/>
              <a:t>Website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Other Cool Websites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Finding Aids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/>
              <a:t>Use the Card </a:t>
            </a:r>
            <a:r>
              <a:rPr lang="en-US" sz="3000" dirty="0" smtClean="0"/>
              <a:t>Catalog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err="1" smtClean="0"/>
              <a:t>WorldCAT</a:t>
            </a:r>
            <a:endParaRPr lang="en-US" sz="3000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/>
              <a:t>	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756150" y="1905000"/>
            <a:ext cx="3775075" cy="4181475"/>
          </a:xfrm>
        </p:spPr>
        <p:txBody>
          <a:bodyPr/>
          <a:lstStyle/>
          <a:p>
            <a:pPr eaLnBrk="1" hangingPunct="1"/>
            <a:r>
              <a:rPr lang="en-US" smtClean="0"/>
              <a:t>Microform</a:t>
            </a:r>
          </a:p>
          <a:p>
            <a:pPr lvl="1" eaLnBrk="1" hangingPunct="1"/>
            <a:r>
              <a:rPr lang="en-US" smtClean="0"/>
              <a:t>Film</a:t>
            </a:r>
          </a:p>
          <a:p>
            <a:pPr lvl="1" eaLnBrk="1" hangingPunct="1"/>
            <a:r>
              <a:rPr lang="en-US" smtClean="0"/>
              <a:t>Fiche</a:t>
            </a:r>
          </a:p>
          <a:p>
            <a:pPr eaLnBrk="1" hangingPunct="1"/>
            <a:r>
              <a:rPr lang="en-US" smtClean="0"/>
              <a:t>Books</a:t>
            </a:r>
          </a:p>
          <a:p>
            <a:pPr lvl="1" eaLnBrk="1" hangingPunct="1"/>
            <a:r>
              <a:rPr lang="en-US" smtClean="0"/>
              <a:t>Best References</a:t>
            </a:r>
          </a:p>
          <a:p>
            <a:pPr eaLnBrk="1" hangingPunct="1"/>
            <a:r>
              <a:rPr lang="en-US" sz="3200" smtClean="0"/>
              <a:t>Maps</a:t>
            </a:r>
          </a:p>
          <a:p>
            <a:pPr eaLnBrk="1" hangingPunct="1"/>
            <a:r>
              <a:rPr lang="en-US" smtClean="0"/>
              <a:t>Periodicals</a:t>
            </a:r>
          </a:p>
          <a:p>
            <a:pPr eaLnBrk="1" hangingPunct="1"/>
            <a:r>
              <a:rPr lang="en-US" smtClean="0"/>
              <a:t>Classes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Library card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Library Card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Free if –</a:t>
            </a:r>
          </a:p>
          <a:p>
            <a:pPr lvl="1" eaLnBrk="1" hangingPunct="1"/>
            <a:r>
              <a:rPr lang="en-US" sz="2400" smtClean="0"/>
              <a:t>You live in the area</a:t>
            </a:r>
          </a:p>
          <a:p>
            <a:pPr lvl="1" eaLnBrk="1" hangingPunct="1"/>
            <a:r>
              <a:rPr lang="en-US" sz="2400" smtClean="0"/>
              <a:t>Have another </a:t>
            </a:r>
            <a:r>
              <a:rPr lang="en-US" sz="2400" u="sng" smtClean="0"/>
              <a:t>local</a:t>
            </a:r>
            <a:r>
              <a:rPr lang="en-US" sz="2400" smtClean="0"/>
              <a:t> library card</a:t>
            </a:r>
          </a:p>
          <a:p>
            <a:pPr eaLnBrk="1" hangingPunct="1"/>
            <a:r>
              <a:rPr lang="en-US" sz="2400" smtClean="0"/>
              <a:t>Fee if – </a:t>
            </a:r>
          </a:p>
          <a:p>
            <a:pPr lvl="1" eaLnBrk="1" hangingPunct="1"/>
            <a:r>
              <a:rPr lang="en-US" sz="2400" smtClean="0"/>
              <a:t>Outside the 17-county metro area</a:t>
            </a:r>
          </a:p>
          <a:p>
            <a:pPr lvl="1" eaLnBrk="1" hangingPunct="1"/>
            <a:r>
              <a:rPr lang="en-US" sz="2400" smtClean="0"/>
              <a:t>Research card - $20/6 months</a:t>
            </a:r>
          </a:p>
          <a:p>
            <a:pPr lvl="1" eaLnBrk="1" hangingPunct="1"/>
            <a:r>
              <a:rPr lang="en-US" sz="2400" smtClean="0"/>
              <a:t>Obtained only at Midwest Genealogy Center</a:t>
            </a:r>
          </a:p>
        </p:txBody>
      </p:sp>
      <p:pic>
        <p:nvPicPr>
          <p:cNvPr id="7172" name="Picture 4" descr="tool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5081588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Library Card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Your ticket to</a:t>
            </a:r>
          </a:p>
          <a:p>
            <a:pPr lvl="1" eaLnBrk="1" hangingPunct="1"/>
            <a:r>
              <a:rPr lang="en-US" sz="2400" smtClean="0"/>
              <a:t>Checking out books</a:t>
            </a:r>
          </a:p>
          <a:p>
            <a:pPr lvl="1" eaLnBrk="1" hangingPunct="1"/>
            <a:r>
              <a:rPr lang="en-US" sz="2400" smtClean="0"/>
              <a:t>Inter-library loan </a:t>
            </a:r>
            <a:r>
              <a:rPr lang="en-US" sz="2400" i="1" smtClean="0"/>
              <a:t>to </a:t>
            </a:r>
            <a:r>
              <a:rPr lang="en-US" sz="2400" smtClean="0"/>
              <a:t>MGC</a:t>
            </a:r>
          </a:p>
          <a:p>
            <a:pPr lvl="1" eaLnBrk="1" hangingPunct="1"/>
            <a:r>
              <a:rPr lang="en-US" sz="2400" smtClean="0"/>
              <a:t>Access to online databases</a:t>
            </a:r>
          </a:p>
          <a:p>
            <a:pPr lvl="1" eaLnBrk="1" hangingPunct="1"/>
            <a:r>
              <a:rPr lang="en-US" sz="2400" smtClean="0"/>
              <a:t>Access to WorldCAT</a:t>
            </a:r>
          </a:p>
          <a:p>
            <a:pPr lvl="1" eaLnBrk="1" hangingPunct="1"/>
            <a:r>
              <a:rPr lang="en-US" sz="2400" smtClean="0"/>
              <a:t>Use of the PCs onsite</a:t>
            </a:r>
          </a:p>
          <a:p>
            <a:pPr eaLnBrk="1" hangingPunct="1"/>
            <a:r>
              <a:rPr lang="en-US" sz="2400" smtClean="0"/>
              <a:t>You don’t need it to use the catalog, online forms, finding aids</a:t>
            </a:r>
          </a:p>
        </p:txBody>
      </p:sp>
      <p:pic>
        <p:nvPicPr>
          <p:cNvPr id="8196" name="Picture 4" descr="tool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5081588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Onsite Computers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09800"/>
            <a:ext cx="7543800" cy="370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Use the Center’s PCs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Free access with Library Card</a:t>
            </a:r>
          </a:p>
          <a:p>
            <a:pPr eaLnBrk="1" hangingPunct="1"/>
            <a:r>
              <a:rPr lang="en-US" smtClean="0"/>
              <a:t>1 hour limit; but can reset timer for another hour @ 15 minute increments</a:t>
            </a:r>
          </a:p>
          <a:p>
            <a:pPr eaLnBrk="1" hangingPunct="1"/>
            <a:r>
              <a:rPr lang="en-US" smtClean="0"/>
              <a:t>Access to Subscription Databases</a:t>
            </a:r>
          </a:p>
          <a:p>
            <a:pPr lvl="1" eaLnBrk="1" hangingPunct="1"/>
            <a:r>
              <a:rPr lang="en-US" smtClean="0">
                <a:hlinkClick r:id="rId2"/>
              </a:rPr>
              <a:t>www.fold3.com</a:t>
            </a:r>
            <a:r>
              <a:rPr lang="en-US" smtClean="0"/>
              <a:t> (formerly Footnote)</a:t>
            </a:r>
          </a:p>
          <a:p>
            <a:pPr lvl="1" eaLnBrk="1" hangingPunct="1"/>
            <a:r>
              <a:rPr lang="en-US" smtClean="0">
                <a:hlinkClick r:id="rId3"/>
              </a:rPr>
              <a:t>www.ancestry.com</a:t>
            </a:r>
            <a:r>
              <a:rPr lang="en-US" smtClean="0"/>
              <a:t> (Library Edition)</a:t>
            </a:r>
          </a:p>
          <a:p>
            <a:pPr eaLnBrk="1" hangingPunct="1"/>
            <a:r>
              <a:rPr lang="en-US" smtClean="0"/>
              <a:t>Access to Other Databases</a:t>
            </a:r>
          </a:p>
        </p:txBody>
      </p:sp>
      <p:pic>
        <p:nvPicPr>
          <p:cNvPr id="10244" name="Picture 4" descr="tool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13" y="4438650"/>
            <a:ext cx="79629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Genealogy Decoded">
      <a:dk1>
        <a:srgbClr val="787878"/>
      </a:dk1>
      <a:lt1>
        <a:srgbClr val="FFFFFF"/>
      </a:lt1>
      <a:dk2>
        <a:srgbClr val="619715"/>
      </a:dk2>
      <a:lt2>
        <a:srgbClr val="A5C659"/>
      </a:lt2>
      <a:accent1>
        <a:srgbClr val="FF882F"/>
      </a:accent1>
      <a:accent2>
        <a:srgbClr val="304B0A"/>
      </a:accent2>
      <a:accent3>
        <a:srgbClr val="9BBB59"/>
      </a:accent3>
      <a:accent4>
        <a:srgbClr val="800080"/>
      </a:accent4>
      <a:accent5>
        <a:srgbClr val="0C000C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319</TotalTime>
  <Words>654</Words>
  <Application>Microsoft Office PowerPoint</Application>
  <PresentationFormat>On-screen Show (4:3)</PresentationFormat>
  <Paragraphs>185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Adjacency</vt:lpstr>
      <vt:lpstr>Cool Tools How to Use the Midwest Genealogy Center </vt:lpstr>
      <vt:lpstr>Located….</vt:lpstr>
      <vt:lpstr>Midwest Genealogy Center</vt:lpstr>
      <vt:lpstr>In Today’s Presentation…</vt:lpstr>
      <vt:lpstr>Library card</vt:lpstr>
      <vt:lpstr>Library Card</vt:lpstr>
      <vt:lpstr>Library Card</vt:lpstr>
      <vt:lpstr>Onsite Computers</vt:lpstr>
      <vt:lpstr>Use the Center’s PCs</vt:lpstr>
      <vt:lpstr>The Website</vt:lpstr>
      <vt:lpstr>The Website</vt:lpstr>
      <vt:lpstr>Card Catalog</vt:lpstr>
      <vt:lpstr>Card Catalog</vt:lpstr>
      <vt:lpstr>Finding Aids</vt:lpstr>
      <vt:lpstr>WorldCAT </vt:lpstr>
      <vt:lpstr>WorldCAT</vt:lpstr>
      <vt:lpstr>Access More Cool Websites </vt:lpstr>
      <vt:lpstr>microfilm</vt:lpstr>
      <vt:lpstr>Microfilm</vt:lpstr>
      <vt:lpstr>Microfilm</vt:lpstr>
      <vt:lpstr>Microfilm</vt:lpstr>
      <vt:lpstr>Books</vt:lpstr>
      <vt:lpstr>Books</vt:lpstr>
      <vt:lpstr>Books</vt:lpstr>
      <vt:lpstr>Best Reference Sources</vt:lpstr>
      <vt:lpstr>MAPS</vt:lpstr>
      <vt:lpstr>Maps</vt:lpstr>
      <vt:lpstr>Maps</vt:lpstr>
      <vt:lpstr>Periodicals</vt:lpstr>
      <vt:lpstr>Periodicals</vt:lpstr>
      <vt:lpstr>Classes</vt:lpstr>
      <vt:lpstr>Midwest Genealogy Center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Tools at MGC</dc:title>
  <dc:creator>Foulk Family</dc:creator>
  <cp:lastModifiedBy>Beth Foulk</cp:lastModifiedBy>
  <cp:revision>55</cp:revision>
  <dcterms:created xsi:type="dcterms:W3CDTF">2010-09-06T20:01:17Z</dcterms:created>
  <dcterms:modified xsi:type="dcterms:W3CDTF">2013-07-28T17:27:08Z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